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93" r:id="rId14"/>
    <p:sldId id="273" r:id="rId15"/>
    <p:sldId id="274" r:id="rId16"/>
    <p:sldId id="276" r:id="rId17"/>
    <p:sldId id="278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9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thawut Chantaramalee" initials="JC" lastIdx="1" clrIdx="0">
    <p:extLst>
      <p:ext uri="{19B8F6BF-5375-455C-9EA6-DF929625EA0E}">
        <p15:presenceInfo xmlns:p15="http://schemas.microsoft.com/office/powerpoint/2012/main" userId="Juthawut Chantaramal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66FF"/>
    <a:srgbClr val="FF6600"/>
    <a:srgbClr val="6600FF"/>
    <a:srgbClr val="FF9933"/>
    <a:srgbClr val="FFFF66"/>
    <a:srgbClr val="FFFFCC"/>
    <a:srgbClr val="CCECFF"/>
    <a:srgbClr val="FFCC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60" autoAdjust="0"/>
  </p:normalViewPr>
  <p:slideViewPr>
    <p:cSldViewPr>
      <p:cViewPr varScale="1">
        <p:scale>
          <a:sx n="104" d="100"/>
          <a:sy n="104" d="100"/>
        </p:scale>
        <p:origin x="11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26T09:54:36.40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th-TH" altLang="th-TH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endParaRPr lang="th-TH" altLang="th-TH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th-TH" altLang="th-TH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A67A06EF-FC7D-464B-9599-B1F8D581DC5D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5955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31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diaUPC" pitchFamily="34" charset="-34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diaUPC" pitchFamily="34" charset="-34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diaUPC" pitchFamily="34" charset="-34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diaUPC" pitchFamily="34" charset="-34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diaUPC" pitchFamily="34" charset="-34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4422-12D4-45BB-90BC-D692B72B9767}" type="slidenum">
              <a:rPr lang="th-TH" altLang="th-TH" smtClean="0"/>
              <a:pPr/>
              <a:t>‹#›</a:t>
            </a:fld>
            <a:endParaRPr lang="th-TH" alt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10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0F7C60FF-9D5E-4669-B1C1-70192814E5D4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301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25E7A32E-220B-4C4C-996D-9984EF5DEF58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091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B73F5909-BA4A-4F15-9805-8B6CA4093C6E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41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F66A67CC-1C24-4EF7-8B9F-A8C629680DEA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FD475037-EF0F-4DE9-8899-94B158CE2FF0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817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BBE6D496-A9DF-4D7B-9E77-84FBDE54F8D8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350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F5070FDD-917B-40D7-92BE-0A5626CDE26D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95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03E5F3B0-A7D7-4044-AA04-752A986E391A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648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h-TH" altLang="th-TH"/>
              <a:t>Page </a:t>
            </a:r>
            <a:fld id="{BD56D704-6125-49DC-821E-B204482A4C04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24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C6EB00C8-658B-46C3-92B3-516152788597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53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th-TH" altLang="th-TH"/>
              <a:t>Page </a:t>
            </a:r>
            <a:fld id="{FA826FF0-53E0-4EE1-96B6-C01459BFB4FC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53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4103">
            <a:extLst>
              <a:ext uri="{FF2B5EF4-FFF2-40B4-BE49-F238E27FC236}">
                <a16:creationId xmlns:a16="http://schemas.microsoft.com/office/drawing/2014/main" id="{E6AA15AE-DAFE-4E1E-B05F-F57962FD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1110" y="639097"/>
            <a:ext cx="3401961" cy="3686015"/>
          </a:xfrm>
        </p:spPr>
        <p:txBody>
          <a:bodyPr>
            <a:normAutofit/>
          </a:bodyPr>
          <a:lstStyle/>
          <a:p>
            <a:r>
              <a:rPr lang="en-US" altLang="th-TH" sz="6600" b="1" dirty="0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Chapter 11 : Software Testing</a:t>
            </a:r>
            <a:endParaRPr lang="th-TH" altLang="th-TH" sz="6600" b="1" dirty="0">
              <a:solidFill>
                <a:srgbClr val="CC66FF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09568" y="4485536"/>
            <a:ext cx="4382432" cy="12386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th-TH" sz="1800" b="1" dirty="0" err="1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Assit.prof</a:t>
            </a:r>
            <a:r>
              <a:rPr lang="en-US" altLang="th-TH" sz="1800" b="1" dirty="0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 Juthawut</a:t>
            </a:r>
            <a:r>
              <a:rPr lang="th-TH" altLang="th-TH" sz="1800" b="1" dirty="0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altLang="th-TH" sz="1800" b="1" dirty="0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Chantharamalee</a:t>
            </a:r>
            <a:r>
              <a:rPr lang="th-TH" altLang="th-TH" sz="1800" b="1" dirty="0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th-TH" sz="1800" b="1" dirty="0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Curriculum</a:t>
            </a:r>
            <a:r>
              <a:rPr lang="th-TH" altLang="th-TH" sz="1800" b="1" dirty="0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of Computer </a:t>
            </a:r>
            <a:r>
              <a:rPr lang="en-US" altLang="th-TH" sz="1800" b="1" dirty="0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Science</a:t>
            </a:r>
            <a:endParaRPr lang="th-TH" altLang="th-TH" sz="1800" b="1" dirty="0">
              <a:solidFill>
                <a:srgbClr val="CC66FF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altLang="th-TH" sz="1800" b="1" dirty="0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Faculty of </a:t>
            </a:r>
            <a:r>
              <a:rPr lang="en-US" altLang="th-TH" sz="1800" b="1" dirty="0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Science and Technology</a:t>
            </a:r>
            <a:r>
              <a:rPr lang="th-TH" altLang="th-TH" sz="1800" b="1" dirty="0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,  </a:t>
            </a:r>
            <a:r>
              <a:rPr lang="en-US" altLang="th-TH" sz="1800" b="1" dirty="0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Suan Dusit</a:t>
            </a:r>
            <a:r>
              <a:rPr lang="th-TH" altLang="th-TH" sz="1800" b="1" dirty="0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University</a:t>
            </a:r>
          </a:p>
        </p:txBody>
      </p:sp>
      <p:pic>
        <p:nvPicPr>
          <p:cNvPr id="1026" name="Picture 2" descr="What is Software Testing? Definition, Types, and Tools">
            <a:extLst>
              <a:ext uri="{FF2B5EF4-FFF2-40B4-BE49-F238E27FC236}">
                <a16:creationId xmlns:a16="http://schemas.microsoft.com/office/drawing/2014/main" id="{380CED10-AC03-F959-CEA5-A652B8AED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732874"/>
            <a:ext cx="6912217" cy="286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6" name="Straight Connector 4105">
            <a:extLst>
              <a:ext uri="{FF2B5EF4-FFF2-40B4-BE49-F238E27FC236}">
                <a16:creationId xmlns:a16="http://schemas.microsoft.com/office/drawing/2014/main" id="{D07141D5-A57C-43F5-A655-5BA2D0D2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Rectangle 4107">
            <a:extLst>
              <a:ext uri="{FF2B5EF4-FFF2-40B4-BE49-F238E27FC236}">
                <a16:creationId xmlns:a16="http://schemas.microsoft.com/office/drawing/2014/main" id="{D9DB1F97-BFF9-46CC-8EB4-BB63B98F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88CAE6E3-39B4-4A16-97BC-9C376B9B7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ตัวแทนหมายเลขภาพนิ่ง 5">
            <a:extLst>
              <a:ext uri="{FF2B5EF4-FFF2-40B4-BE49-F238E27FC236}">
                <a16:creationId xmlns:a16="http://schemas.microsoft.com/office/drawing/2014/main" id="{7EDA7D1F-4A90-AF2E-092E-FC741A1B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D57968E-55CF-48BB-9CAD-8B26178B413F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th-TH" altLang="th-TH" sz="140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453C05B-F253-75CB-9ABB-4802B5CC9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7408" y="1845734"/>
            <a:ext cx="10388272" cy="4023360"/>
          </a:xfrm>
        </p:spPr>
        <p:txBody>
          <a:bodyPr/>
          <a:lstStyle/>
          <a:p>
            <a:pPr marL="457200" lvl="1" indent="0">
              <a:buSzPct val="50000"/>
              <a:buNone/>
            </a:pPr>
            <a:r>
              <a:rPr lang="th-TH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การทดสอบแบบกล่องดำ </a:t>
            </a:r>
            <a:r>
              <a:rPr lang="en-US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Black box Testing</a:t>
            </a:r>
          </a:p>
          <a:p>
            <a:pPr marL="457200" lvl="1" indent="0">
              <a:buSzPct val="50000"/>
              <a:buNone/>
            </a:pPr>
            <a:r>
              <a:rPr lang="th-TH" alt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หน้าที่การทำงานผิดพลาด</a:t>
            </a:r>
          </a:p>
          <a:p>
            <a:pPr marL="457200" lvl="1" indent="0">
              <a:buSzPct val="50000"/>
              <a:buNone/>
            </a:pPr>
            <a:r>
              <a:rPr lang="th-TH" alt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หน้าที่ขาดหายไป</a:t>
            </a:r>
          </a:p>
          <a:p>
            <a:pPr marL="457200" lvl="1" indent="0">
              <a:buSzPct val="50000"/>
              <a:buNone/>
            </a:pPr>
            <a:r>
              <a:rPr lang="th-TH" alt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ความผิดพลาดของส่วนประสานกับระบบอื่น</a:t>
            </a:r>
          </a:p>
          <a:p>
            <a:pPr marL="457200" lvl="1" indent="0">
              <a:buSzPct val="50000"/>
              <a:buNone/>
            </a:pPr>
            <a:r>
              <a:rPr lang="th-TH" alt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ความผิดพลาดของการตัดสินใจทำงานต่อหรือหยุดงาน</a:t>
            </a:r>
          </a:p>
          <a:p>
            <a:pPr marL="457200" lvl="1" indent="0">
              <a:buSzPct val="50000"/>
              <a:buNone/>
            </a:pPr>
            <a:r>
              <a:rPr lang="th-TH" alt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ความผิดพลาดของการประมวลผลข้อมูล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ตัวแทนหมายเลขภาพนิ่ง 5">
            <a:extLst>
              <a:ext uri="{FF2B5EF4-FFF2-40B4-BE49-F238E27FC236}">
                <a16:creationId xmlns:a16="http://schemas.microsoft.com/office/drawing/2014/main" id="{CF377323-2439-6CD5-9A57-8C8E3B85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8124165-C89D-4393-BAA6-B05A99C279CB}" type="slidenum">
              <a:rPr lang="en-US" altLang="th-TH" sz="3200" b="1">
                <a:latin typeface="SP SUAN DUSIT" panose="02000000000000000000" pitchFamily="2" charset="0"/>
                <a:cs typeface="SP SUAN DUSIT" panose="02000000000000000000" pitchFamily="2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th-TH" altLang="th-TH" sz="3200" b="1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F320471-96C0-D53C-ED8C-1A4654AC4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th-TH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การทดสอบระดับรวมหน่วย </a:t>
            </a:r>
            <a:r>
              <a:rPr lang="en-US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(Integration Testing )</a:t>
            </a:r>
            <a:endParaRPr lang="th-TH" altLang="th-TH" sz="3600" b="1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เป็นการทดสอบการทำงานของกลุ่มโปรแกรมหรือส่วนประกอบย่อยที่ถูกประสานเข้าด้วยกัน โดยทำหน้าที่ใดหน้าที่หนึ่งร่วมกัน </a:t>
            </a: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เพื่อค้นหาข้อผิดพลาดที่อาจจะเกิดขึ้นได้</a:t>
            </a:r>
            <a:endParaRPr lang="en-US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eaLnBrk="1" hangingPunct="1"/>
            <a:endParaRPr lang="th-TH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CBCC5-C339-D5BE-CE08-036EAE760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3081585"/>
            <a:ext cx="3964930" cy="27875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ตัวแทนหมายเลขภาพนิ่ง 5">
            <a:extLst>
              <a:ext uri="{FF2B5EF4-FFF2-40B4-BE49-F238E27FC236}">
                <a16:creationId xmlns:a16="http://schemas.microsoft.com/office/drawing/2014/main" id="{EBC37BEF-F41C-856E-8855-3508B348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FA670EB-75A2-4CBB-B906-FADEBFA8784A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th-TH" altLang="th-TH" sz="14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57DE260-AA2C-F138-5F07-DBE87B89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923924"/>
            <a:ext cx="10058400" cy="791178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Clr>
                <a:schemeClr val="accent1"/>
              </a:buClr>
              <a:buSzPct val="50000"/>
              <a:buNone/>
            </a:pPr>
            <a:r>
              <a:rPr lang="th-TH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การทดสอบแบบเพิ่มโมดูลจากบนลงล่าง </a:t>
            </a:r>
            <a:r>
              <a:rPr lang="en-US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Top-down Approach</a:t>
            </a:r>
          </a:p>
          <a:p>
            <a:pPr eaLnBrk="1" hangingPunct="1"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endParaRPr lang="th-TH" altLang="th-TH" sz="3600" b="1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5FE18E01-4FC6-F3B2-BF3F-6E5B2793B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715103"/>
            <a:ext cx="10269530" cy="452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แทนหมายเลขภาพนิ่ง 5">
            <a:extLst>
              <a:ext uri="{FF2B5EF4-FFF2-40B4-BE49-F238E27FC236}">
                <a16:creationId xmlns:a16="http://schemas.microsoft.com/office/drawing/2014/main" id="{F33B61CD-4DC4-01A6-AA32-4C83FDFC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F44990C-24A5-42FA-ABB8-0BB598D6C2DB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th-TH" altLang="th-TH" sz="1400"/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7CB23D67-0643-C447-0252-A13A7504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7" y="1762725"/>
            <a:ext cx="8568951" cy="445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F4D3057-D7E8-8B34-B7C2-B1CDBE0D5C14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923924"/>
            <a:ext cx="10058400" cy="7911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SzPct val="50000"/>
              <a:buFont typeface="Calibri" panose="020F0502020204030204" pitchFamily="34" charset="0"/>
              <a:buNone/>
            </a:pPr>
            <a:r>
              <a:rPr lang="th-TH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การทดสอบแบบเพิ่มโมดูลจากล่างขึ้นบน (</a:t>
            </a:r>
            <a:r>
              <a:rPr lang="en-US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Bottom-up Approach </a:t>
            </a:r>
            <a:endParaRPr lang="th-TH" altLang="th-TH" sz="3600" b="1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หมายเลขภาพนิ่ง 5">
            <a:extLst>
              <a:ext uri="{FF2B5EF4-FFF2-40B4-BE49-F238E27FC236}">
                <a16:creationId xmlns:a16="http://schemas.microsoft.com/office/drawing/2014/main" id="{15B70CC7-19A6-BE18-111F-E4E731E5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70F5E6A-0145-4443-A4D1-2C83F47C2393}" type="slidenum">
              <a:rPr lang="en-US" altLang="th-TH" sz="1400" b="1">
                <a:latin typeface="SP SUAN DUSIT" panose="02000000000000000000" pitchFamily="2" charset="0"/>
                <a:cs typeface="SP SUAN DUSIT" panose="02000000000000000000" pitchFamily="2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th-TH" altLang="th-TH" sz="1400" b="1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DB4D6BB-A6C8-8AF5-DD82-6F83443D5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1464" y="1124744"/>
            <a:ext cx="10058400" cy="4023360"/>
          </a:xfrm>
        </p:spPr>
        <p:txBody>
          <a:bodyPr/>
          <a:lstStyle/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th-TH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การทดสอบระบบ </a:t>
            </a:r>
            <a:r>
              <a:rPr lang="en-US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(System Testing)</a:t>
            </a: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เป็นการทดสอบการทำงานของระบบเมื่อรวมเข้ากับองค์ประกอบอื่นๆ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3C51F-8345-4C26-EF8A-24BBB26A8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2348880"/>
            <a:ext cx="7275828" cy="402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ตัวแทนหมายเลขภาพนิ่ง 5">
            <a:extLst>
              <a:ext uri="{FF2B5EF4-FFF2-40B4-BE49-F238E27FC236}">
                <a16:creationId xmlns:a16="http://schemas.microsoft.com/office/drawing/2014/main" id="{4DDB14FE-0C60-F7D9-EFA1-5BC9B0CE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CDCC129-7AFD-4668-9C9C-9D7A6C4C40E8}" type="slidenum">
              <a:rPr lang="en-US" altLang="th-TH" sz="1400" b="1">
                <a:latin typeface="SP SUAN DUSIT" panose="02000000000000000000" pitchFamily="2" charset="0"/>
                <a:cs typeface="SP SUAN DUSIT" panose="02000000000000000000" pitchFamily="2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th-TH" altLang="th-TH" sz="1400" b="1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06265CD-413B-7270-D56F-974BC287E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9456" y="1196752"/>
            <a:ext cx="10873208" cy="4024270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th-TH" altLang="th-TH" sz="30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การทดสอบแบบอัลฟ่าและเบต้า</a:t>
            </a:r>
            <a:r>
              <a:rPr lang="en-US" altLang="th-TH" sz="30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(Alpha and Beta Testing</a:t>
            </a:r>
            <a:r>
              <a:rPr lang="en-US" alt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th-TH" alt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en-US" alt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Alpha Testing </a:t>
            </a:r>
            <a:r>
              <a:rPr lang="th-TH" alt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เป็นการทดสอบระบบโดยผู้ใช้ ณ สถานที่ผลิตซอฟต์แวร์ของทีมงาน</a:t>
            </a:r>
            <a:endParaRPr lang="en-US" altLang="th-TH" sz="3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th-TH" alt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มีการจำลองสถานการณ์ สภาวะแวดล้อมระหว่างการทดสอบจะถูกควบคุมโดยทีมงาน</a:t>
            </a:r>
            <a:endParaRPr lang="en-US" altLang="th-TH" sz="3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th-TH" alt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ไม่สามารถหาข้อผิดพลาดได้มากนัก</a:t>
            </a:r>
            <a:endParaRPr lang="en-US" altLang="th-TH" sz="3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Beta Testing </a:t>
            </a:r>
            <a:r>
              <a:rPr lang="th-TH" alt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เป็นการนำเอาซอฟต์แวร์ไปติดตั้งและทดสอบกับสถานที่จริง โดยไม่มีทีมงานไป เฝ้าสังเกต</a:t>
            </a:r>
            <a:endParaRPr lang="en-US" altLang="th-TH" sz="3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alt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ต้องมีคนคอยจดบันทึกข้อผิดพลาดให้กับทีมงาน </a:t>
            </a:r>
          </a:p>
          <a:p>
            <a:pPr eaLnBrk="1" hangingPunct="1"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endParaRPr lang="th-TH" altLang="th-TH" sz="3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26" name="Picture 2" descr="Alpha Testing vs. Beta Testing: What are the Differences?">
            <a:extLst>
              <a:ext uri="{FF2B5EF4-FFF2-40B4-BE49-F238E27FC236}">
                <a16:creationId xmlns:a16="http://schemas.microsoft.com/office/drawing/2014/main" id="{CFC9C84E-F45E-47F9-BF20-8FB41027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149080"/>
            <a:ext cx="3096344" cy="20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ตัวแทนหมายเลขภาพนิ่ง 5">
            <a:extLst>
              <a:ext uri="{FF2B5EF4-FFF2-40B4-BE49-F238E27FC236}">
                <a16:creationId xmlns:a16="http://schemas.microsoft.com/office/drawing/2014/main" id="{264A499C-3DE7-0C1F-AF58-F69D87C1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2F1331F-E371-472A-8B45-BB93BB4CDBD3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th-TH" altLang="th-TH" sz="140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85685B9-AFE0-D71A-7936-13CF47AB0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4083" y="1772816"/>
            <a:ext cx="10058400" cy="4023360"/>
          </a:xfrm>
        </p:spPr>
        <p:txBody>
          <a:bodyPr/>
          <a:lstStyle/>
          <a:p>
            <a:pPr algn="thaiDist" eaLnBrk="1" hangingPunct="1"/>
            <a:r>
              <a:rPr lang="th-TH" alt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การทดสอบขณะปฏิบัติการระบบ </a:t>
            </a:r>
            <a:r>
              <a:rPr lang="en-US" alt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Runtime Operation Testing</a:t>
            </a:r>
            <a:endParaRPr lang="th-TH" altLang="th-TH" sz="3200" b="1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 eaLnBrk="1" hangingPunct="1"/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เป็นการทดสอบระบบขณะที่ระบบทำงานอยู่ ซึ่งการทำงานของระบบไม่ได้เกิดจากซอฟต์แวร์เพียงอย่างเดียว แต่ยังรวมถึงองค์ประกอบอื่น</a:t>
            </a: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อุปกรณ์ บุคลากร สภาพแวดล้อม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แทนหมายเลขภาพนิ่ง 5">
            <a:extLst>
              <a:ext uri="{FF2B5EF4-FFF2-40B4-BE49-F238E27FC236}">
                <a16:creationId xmlns:a16="http://schemas.microsoft.com/office/drawing/2014/main" id="{0F3E8924-0B15-FFDC-71A5-CE6B2B81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6695E25-B768-455F-BADC-9EC725D5EC60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th-TH" altLang="th-TH" sz="1400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0DBA755-B150-52C3-F460-37F6C6564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9456" y="1772816"/>
            <a:ext cx="10058400" cy="4023360"/>
          </a:xfrm>
        </p:spPr>
        <p:txBody>
          <a:bodyPr/>
          <a:lstStyle/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th-TH" alt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การทดสอบการกู้คืน </a:t>
            </a:r>
            <a:r>
              <a:rPr lang="en-US" alt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Recovery Testing </a:t>
            </a: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ความสามารถในการกู้คืนเมื่อระบบเกิดความล้มเหลว</a:t>
            </a:r>
            <a:endParaRPr lang="en-US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Fault Tolerance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ระบบต้องทำงานต่อได้และต้องทนต่อความผิดพลาด</a:t>
            </a:r>
            <a:endParaRPr lang="en-US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การทดสอบ ทำให้ระบบล้มเหลวในสถานการณ์ต่างๆแล้วดูการกู้คืนของข้อมูล</a:t>
            </a:r>
            <a:endParaRPr lang="en-US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Restart </a:t>
            </a:r>
            <a:endParaRPr lang="th-TH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ตัวแทนหมายเลขภาพนิ่ง 5">
            <a:extLst>
              <a:ext uri="{FF2B5EF4-FFF2-40B4-BE49-F238E27FC236}">
                <a16:creationId xmlns:a16="http://schemas.microsoft.com/office/drawing/2014/main" id="{26E61C95-8912-56F0-6B47-317A995A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436814-2259-40F7-89A4-E2FA95A281BE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th-TH" altLang="th-TH" sz="140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7D92C75-7B11-982D-7644-F3A45352B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0704" y="1844824"/>
            <a:ext cx="10058400" cy="4023360"/>
          </a:xfrm>
        </p:spPr>
        <p:txBody>
          <a:bodyPr/>
          <a:lstStyle/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th-TH" alt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การทดสอบแรงตรึงเครียด </a:t>
            </a:r>
            <a:r>
              <a:rPr lang="en-US" alt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Stress Testing</a:t>
            </a: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เป็นการทดสอบในสถานการณ์ที่ไม่เป็นปรกติ เพื่อดูความทนทานในระบบ</a:t>
            </a:r>
            <a:endParaRPr lang="en-US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แรงตรึงเครียดของระบบอาจจะเกิดจากการนำเข้าข้อมูลที่มากเกินไป การประมวลผลที่บ่อยเกินไป</a:t>
            </a:r>
            <a:endParaRPr lang="en-US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Sensitivity Testing</a:t>
            </a:r>
            <a:endParaRPr lang="th-TH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endParaRPr lang="th-TH" altLang="th-TH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ตัวแทนหมายเลขภาพนิ่ง 5">
            <a:extLst>
              <a:ext uri="{FF2B5EF4-FFF2-40B4-BE49-F238E27FC236}">
                <a16:creationId xmlns:a16="http://schemas.microsoft.com/office/drawing/2014/main" id="{7F9F6480-D1CE-429D-64E9-381D0200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419533-C347-4825-9C20-9C3560B4D63A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th-TH" altLang="th-TH" sz="140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60E0A4C-7699-E7B3-5C69-331E464EE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th-TH" alt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การทดสอบสมรรถนะ </a:t>
            </a:r>
            <a:r>
              <a:rPr lang="en-US" alt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Performance Testing</a:t>
            </a: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เป็นการวัดสมรรถนะของระบบว่าอยู่ในระดับที่ยอมรับได้</a:t>
            </a: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ระยะเวลาในการตอบสนองของงาน </a:t>
            </a:r>
            <a:endParaRPr lang="en-US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การจัดสรรพื้นที่หน่วยความจำ </a:t>
            </a:r>
            <a:endParaRPr lang="en-US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การสร้าง </a:t>
            </a: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Log File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เพื่อเป็นการจดบันทึกเพื่อวัดสมรรถนะการทำงานของระบบในแต่ละช่วงเวลา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ตัวแทนหมายเลขภาพนิ่ง 5">
            <a:extLst>
              <a:ext uri="{FF2B5EF4-FFF2-40B4-BE49-F238E27FC236}">
                <a16:creationId xmlns:a16="http://schemas.microsoft.com/office/drawing/2014/main" id="{B154DEAA-E713-4976-2F92-35F9FAB7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6CEA7C2-B1CD-4889-B856-5511DADBC4F0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th-TH" altLang="th-TH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DF21C52D-3A2F-B919-DE58-51D495B76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4000" b="1" dirty="0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การทดสอบซอฟต์แวร์ </a:t>
            </a:r>
            <a:r>
              <a:rPr lang="en-US" altLang="th-TH" sz="4000" b="1" dirty="0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Software Testing</a:t>
            </a:r>
            <a:endParaRPr lang="th-TH" altLang="th-TH" b="1" dirty="0">
              <a:solidFill>
                <a:srgbClr val="CC66FF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0B9F7EC-2933-2E14-5947-1EDCE091F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ทำหลังจากที่เขียนโปรแกรมเสร็จเรียบร้อยแล้ว</a:t>
            </a:r>
          </a:p>
          <a:p>
            <a:pPr marL="0" indent="0" eaLnBrk="1" hangingPunct="1">
              <a:lnSpc>
                <a:spcPct val="90000"/>
              </a:lnSpc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เป็นการตรวจสอบข้อผิดพลาด </a:t>
            </a:r>
          </a:p>
          <a:p>
            <a:pPr marL="0" indent="0" eaLnBrk="1" hangingPunct="1">
              <a:lnSpc>
                <a:spcPct val="90000"/>
              </a:lnSpc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ตรวจสอบประสิทธิภาพการทำงานของซอฟต์แวร์ไปด้วย </a:t>
            </a:r>
          </a:p>
          <a:p>
            <a:pPr marL="0" indent="0" eaLnBrk="1" hangingPunct="1">
              <a:lnSpc>
                <a:spcPct val="90000"/>
              </a:lnSpc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เป็นผลให้สัมพันธ์กับคุณภาพของซอฟต์แวร์ตามไปด้วย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ตัวแทนหมายเลขภาพนิ่ง 5">
            <a:extLst>
              <a:ext uri="{FF2B5EF4-FFF2-40B4-BE49-F238E27FC236}">
                <a16:creationId xmlns:a16="http://schemas.microsoft.com/office/drawing/2014/main" id="{D6869970-F436-6C7B-4E07-9E0B48B2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381E89D-8542-4BE3-BDD9-5198A9C61EE1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th-TH" altLang="th-TH" sz="140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850C0FF-39AA-0153-38D6-8BC2D965F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9456" y="1845734"/>
            <a:ext cx="9956224" cy="4023360"/>
          </a:xfrm>
        </p:spPr>
        <p:txBody>
          <a:bodyPr/>
          <a:lstStyle/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th-TH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การทดสอบการรักษาความปลอดภัย </a:t>
            </a:r>
            <a:r>
              <a:rPr lang="en-US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Security Testing</a:t>
            </a: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มีเครื่องมือในการรักษาความปลอดภัยของระบบเป็นที่น่าพอใจหรือไม่</a:t>
            </a:r>
            <a:endParaRPr lang="en-US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การรักษาความปลอดภัยอย่างง่ายได้ แก่ การใช้วิธีการให้สิทธิและการควบคุมสิทธิ</a:t>
            </a:r>
            <a:endParaRPr lang="en-US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การเข้ารหัสข้อมูล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ตัวแทนหมายเลขภาพนิ่ง 5">
            <a:extLst>
              <a:ext uri="{FF2B5EF4-FFF2-40B4-BE49-F238E27FC236}">
                <a16:creationId xmlns:a16="http://schemas.microsoft.com/office/drawing/2014/main" id="{89E91908-C968-BB5B-3F14-B65ABED7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8D3DA8-DD40-4C36-A69C-AFD2FF06FE4B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th-TH" altLang="th-TH" sz="140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638A08E-581D-7403-2FE3-F9783815C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th-TH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กรณีทดสอบและการวางแผนการทดสอบ </a:t>
            </a:r>
            <a:r>
              <a:rPr lang="en-US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Test Case</a:t>
            </a: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เป็นการกำหนดชุดข้อมูลนำเข้า ผลที่คาดหวัง โดยมีเป้าหมายเพื่อค้นพบข้อผิดพลาดและข้อบกพร่องของซอฟต์แวร์ให้ได้มากที่สุด</a:t>
            </a:r>
            <a:endParaRPr lang="en-US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ต้องมีการวางแผนการทดสอบทุกขั้นตอน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แทนหมายเลขภาพนิ่ง 5">
            <a:extLst>
              <a:ext uri="{FF2B5EF4-FFF2-40B4-BE49-F238E27FC236}">
                <a16:creationId xmlns:a16="http://schemas.microsoft.com/office/drawing/2014/main" id="{1EC697B1-5A3A-5013-6E86-1156F50E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DFD3426-D1AD-4310-89EE-74005728493A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th-TH" altLang="th-TH" sz="1400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1A8ED2E-3278-FA1D-A9A2-FAD3314AB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9456" y="1844824"/>
            <a:ext cx="9956224" cy="4024270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th-TH" alt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การวางแผนการทดสอบ </a:t>
            </a:r>
            <a:r>
              <a:rPr lang="en-US" alt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Test Planning</a:t>
            </a:r>
          </a:p>
          <a:p>
            <a:pPr marL="0" indent="0" eaLnBrk="1" hangingPunct="1">
              <a:buClr>
                <a:schemeClr val="accent1"/>
              </a:buClr>
              <a:buSzPct val="50000"/>
              <a:buNone/>
            </a:pP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เป็นการกำหนดรายละเอียดการทำงานในแต่ละขั้นตอนของกระบวนการทดสอบ จากสิ่งที่วางแผน</a:t>
            </a:r>
          </a:p>
        </p:txBody>
      </p:sp>
      <p:pic>
        <p:nvPicPr>
          <p:cNvPr id="28677" name="Picture 5" descr="Test_Planning">
            <a:extLst>
              <a:ext uri="{FF2B5EF4-FFF2-40B4-BE49-F238E27FC236}">
                <a16:creationId xmlns:a16="http://schemas.microsoft.com/office/drawing/2014/main" id="{070ACA12-942A-4860-21DC-99331824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7" y="3127804"/>
            <a:ext cx="6306311" cy="289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แทนหมายเลขภาพนิ่ง 5">
            <a:extLst>
              <a:ext uri="{FF2B5EF4-FFF2-40B4-BE49-F238E27FC236}">
                <a16:creationId xmlns:a16="http://schemas.microsoft.com/office/drawing/2014/main" id="{BFC81B25-C781-0E38-9BF7-F71C446F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8F10536-6090-43DF-8524-54E2A55FED54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th-TH" altLang="th-TH" sz="1400"/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56F516B-A732-D396-B7EE-9E8325A22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9456" y="1125441"/>
            <a:ext cx="10153128" cy="576064"/>
          </a:xfrm>
        </p:spPr>
        <p:txBody>
          <a:bodyPr>
            <a:normAutofit/>
          </a:bodyPr>
          <a:lstStyle/>
          <a:p>
            <a:pPr eaLnBrk="1" hangingPunct="1"/>
            <a:r>
              <a:rPr lang="th-TH" altLang="th-TH" sz="28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แผนการทดสอบ </a:t>
            </a:r>
            <a:r>
              <a:rPr lang="en-US" altLang="th-TH" sz="28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Test Plan</a:t>
            </a:r>
            <a:r>
              <a:rPr lang="th-TH" altLang="th-TH" sz="28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คือ ชุดของเอกสารที่ประกอบไปด้วยชุดข้อมูลนำเข้าของแต่ละการทำงานของโปรแกรม</a:t>
            </a:r>
          </a:p>
        </p:txBody>
      </p:sp>
      <p:pic>
        <p:nvPicPr>
          <p:cNvPr id="29701" name="Picture 5" descr="diagram01">
            <a:extLst>
              <a:ext uri="{FF2B5EF4-FFF2-40B4-BE49-F238E27FC236}">
                <a16:creationId xmlns:a16="http://schemas.microsoft.com/office/drawing/2014/main" id="{81BC987E-D6EE-2038-729C-2FF7AF452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988840"/>
            <a:ext cx="8640960" cy="367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ตัวแทนหมายเลขภาพนิ่ง 5">
            <a:extLst>
              <a:ext uri="{FF2B5EF4-FFF2-40B4-BE49-F238E27FC236}">
                <a16:creationId xmlns:a16="http://schemas.microsoft.com/office/drawing/2014/main" id="{76AB6592-8BF3-9812-CF64-371E9BB1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5626A2F-A6C1-4FAD-8DD6-A334D2A6F17F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th-TH" altLang="th-TH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5E2CD8E-D792-864E-669D-98CE619DE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1656" y="350726"/>
            <a:ext cx="7591008" cy="83814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h-TH" sz="36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Test Case Generator</a:t>
            </a:r>
            <a:endParaRPr lang="th-TH" altLang="th-TH" sz="3600" b="1" dirty="0">
              <a:solidFill>
                <a:srgbClr val="FF0066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0724" name="Picture 5" descr="imgB">
            <a:extLst>
              <a:ext uri="{FF2B5EF4-FFF2-40B4-BE49-F238E27FC236}">
                <a16:creationId xmlns:a16="http://schemas.microsoft.com/office/drawing/2014/main" id="{F8A8BADA-BA5E-DB47-494F-0AE65B26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58" y="1198227"/>
            <a:ext cx="7011000" cy="446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6">
            <a:extLst>
              <a:ext uri="{FF2B5EF4-FFF2-40B4-BE49-F238E27FC236}">
                <a16:creationId xmlns:a16="http://schemas.microsoft.com/office/drawing/2014/main" id="{97AB5775-BB94-0793-2FD9-346EB4AED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458" y="6140561"/>
            <a:ext cx="480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th-TH" sz="1800" dirty="0"/>
              <a:t>http</a:t>
            </a:r>
            <a:r>
              <a:rPr lang="th-TH" altLang="th-TH" sz="1800" dirty="0"/>
              <a:t>://</a:t>
            </a:r>
            <a:r>
              <a:rPr lang="en-US" altLang="th-TH" sz="1800" dirty="0"/>
              <a:t>www</a:t>
            </a:r>
            <a:r>
              <a:rPr lang="th-TH" altLang="th-TH" sz="1800" dirty="0"/>
              <a:t>.</a:t>
            </a:r>
            <a:r>
              <a:rPr lang="en-US" altLang="th-TH" sz="1800" dirty="0" err="1"/>
              <a:t>albia</a:t>
            </a:r>
            <a:r>
              <a:rPr lang="th-TH" altLang="th-TH" sz="1800" dirty="0"/>
              <a:t>.</a:t>
            </a:r>
            <a:r>
              <a:rPr lang="en-US" altLang="th-TH" sz="1800" dirty="0"/>
              <a:t>biz</a:t>
            </a:r>
            <a:r>
              <a:rPr lang="th-TH" altLang="th-TH" sz="1800" dirty="0"/>
              <a:t>/</a:t>
            </a:r>
            <a:r>
              <a:rPr lang="en-US" altLang="th-TH" sz="1800" dirty="0" err="1"/>
              <a:t>testadon_Reporting</a:t>
            </a:r>
            <a:r>
              <a:rPr lang="th-TH" altLang="th-TH" sz="1800" dirty="0"/>
              <a:t>.</a:t>
            </a:r>
            <a:r>
              <a:rPr lang="en-US" altLang="th-TH" sz="1800" dirty="0"/>
              <a:t>php</a:t>
            </a:r>
            <a:endParaRPr lang="th-TH" altLang="th-TH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E6AA15AE-DAFE-4E1E-B05F-F57962FD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een and black text with a question mark and a question mark&#10;&#10;Description automatically generated">
            <a:extLst>
              <a:ext uri="{FF2B5EF4-FFF2-40B4-BE49-F238E27FC236}">
                <a16:creationId xmlns:a16="http://schemas.microsoft.com/office/drawing/2014/main" id="{7A16B1C3-C91E-A47C-3345-AFD0FE713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742252"/>
            <a:ext cx="6912217" cy="3904737"/>
          </a:xfrm>
          <a:prstGeom prst="rect">
            <a:avLst/>
          </a:prstGeom>
        </p:spPr>
      </p:pic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D07141D5-A57C-43F5-A655-5BA2D0D2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D9DB1F97-BFF9-46CC-8EB4-BB63B98F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88CAE6E3-39B4-4A16-97BC-9C376B9B7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3844350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ตัวแทนหมายเลขภาพนิ่ง 5">
            <a:extLst>
              <a:ext uri="{FF2B5EF4-FFF2-40B4-BE49-F238E27FC236}">
                <a16:creationId xmlns:a16="http://schemas.microsoft.com/office/drawing/2014/main" id="{F5D0E909-6649-86A4-0D74-D6D1A9B7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52841A3-7D4D-490F-AB14-C05D0E8136A5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th-TH" altLang="th-TH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658EBF4-E2F1-653D-4FF0-EA503FDB7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471328" cy="4023360"/>
          </a:xfrm>
        </p:spPr>
        <p:txBody>
          <a:bodyPr/>
          <a:lstStyle/>
          <a:p>
            <a:pPr eaLnBrk="1" hangingPunct="1"/>
            <a:r>
              <a:rPr lang="th-TH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ความรู้เบื้องต้นของการทดสอบซอฟต์แวร์</a:t>
            </a:r>
          </a:p>
          <a:p>
            <a:pPr eaLnBrk="1" hangingPunct="1"/>
            <a:r>
              <a:rPr lang="th-TH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เป็นกิจกรรมที่จัดทำขึ้นเพื่อประเมินและปรับปรุงคุณภาพของซอฟต์แวร์ โดยการหาข้อผิดพลาดและปัญหาที่เกิดขึ้นและทำการแก้ไขปัญหา</a:t>
            </a:r>
          </a:p>
          <a:p>
            <a:pPr marL="0" indent="0" eaLnBrk="1" hangingPunct="1">
              <a:buSzPct val="50000"/>
              <a:buNone/>
            </a:pPr>
            <a:r>
              <a:rPr lang="th-TH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วัตถุประสงค์ของการทดสอบ ซอฟต์แวร์</a:t>
            </a:r>
          </a:p>
          <a:p>
            <a:pPr marL="0" indent="0" eaLnBrk="1" hangingPunct="1"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เพื่อพิสูจน์การทำงานของแต่ละฟังก์ชั่นตรงตามข้อกำหนดการใช้งาน</a:t>
            </a:r>
          </a:p>
          <a:p>
            <a:pPr marL="0" indent="0" eaLnBrk="1" hangingPunct="1"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ฟังก์ชั่นสามารถทำงานได้ตรงกับความต้องการ</a:t>
            </a:r>
          </a:p>
          <a:p>
            <a:pPr eaLnBrk="1" hangingPunct="1"/>
            <a:endParaRPr lang="th-TH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หมายเลขภาพนิ่ง 5">
            <a:extLst>
              <a:ext uri="{FF2B5EF4-FFF2-40B4-BE49-F238E27FC236}">
                <a16:creationId xmlns:a16="http://schemas.microsoft.com/office/drawing/2014/main" id="{50FC95DA-EF61-F961-06CB-D34C6E91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832485B-A7A5-43B0-8F21-A464072895DA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th-TH" altLang="th-TH" sz="140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9BBF152-033A-34EF-9F7F-A25265EEA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ct val="50000"/>
              <a:buNone/>
            </a:pPr>
            <a:r>
              <a:rPr lang="th-TH" altLang="th-TH" sz="37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คำศัพท์ที่ควรทราบ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Error</a:t>
            </a:r>
            <a:r>
              <a:rPr lang="en-US" alt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การกระทำผิด คือ ค่าจริงที่ได้จากการทำงานไม่ถูกต้อง</a:t>
            </a:r>
            <a:r>
              <a:rPr lang="th-TH" alt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Fault</a:t>
            </a:r>
            <a:r>
              <a:rPr lang="en-US" alt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ความผิดพลาดหรือข้อบกพร่อง คือ กระบวนการทำงานของระบบประมวลผลซอฟต์แวร์ไม่เป็นปรกติ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q"/>
            </a:pPr>
            <a:r>
              <a:rPr lang="en-US" alt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Failure</a:t>
            </a:r>
            <a:r>
              <a:rPr lang="th-TH" alt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ล้มเหลว คือ ซอฟต์แวร์ไม่สามารถทำงานในหน้าที่ใดๆนั้นได้ ตามข้อกำหนด รวมถึงไม่สามารถแสดงข้อความแจ้งเตือนได้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ตัวแทนหมายเลขภาพนิ่ง 5">
            <a:extLst>
              <a:ext uri="{FF2B5EF4-FFF2-40B4-BE49-F238E27FC236}">
                <a16:creationId xmlns:a16="http://schemas.microsoft.com/office/drawing/2014/main" id="{5D872CB5-BD56-B69E-376D-B36BF3A7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9928B0C-FA3A-42E9-9750-D8E3812181CF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th-TH" altLang="th-TH" sz="14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8C010FD-5227-50BD-5780-A464DB578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735012"/>
            <a:ext cx="10058400" cy="791178"/>
          </a:xfrm>
        </p:spPr>
        <p:txBody>
          <a:bodyPr/>
          <a:lstStyle/>
          <a:p>
            <a:pPr eaLnBrk="1" hangingPunct="1"/>
            <a:r>
              <a:rPr lang="th-TH" altLang="th-TH" sz="3700" b="1">
                <a:solidFill>
                  <a:srgbClr val="CC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ระดับการทดสอบ ซอฟต์แวร์</a:t>
            </a:r>
          </a:p>
        </p:txBody>
      </p:sp>
      <p:pic>
        <p:nvPicPr>
          <p:cNvPr id="8197" name="Picture 5" descr="Outsourced-Software-Testing-Services">
            <a:extLst>
              <a:ext uri="{FF2B5EF4-FFF2-40B4-BE49-F238E27FC236}">
                <a16:creationId xmlns:a16="http://schemas.microsoft.com/office/drawing/2014/main" id="{8AB3BFCB-A732-0667-5981-05E6D3F0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95" y="1414024"/>
            <a:ext cx="8603958" cy="4710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แทนหมายเลขภาพนิ่ง 5">
            <a:extLst>
              <a:ext uri="{FF2B5EF4-FFF2-40B4-BE49-F238E27FC236}">
                <a16:creationId xmlns:a16="http://schemas.microsoft.com/office/drawing/2014/main" id="{9E6116B9-CD10-6883-FA5F-C3091131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1B71D3E-7605-4106-BF72-F998B67CFA30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th-TH" altLang="th-TH" sz="140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E66DB1A-F007-D9DF-A668-47514EC18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SzPct val="50000"/>
              <a:buNone/>
            </a:pPr>
            <a:r>
              <a:rPr lang="th-TH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การทดสอบระดับหน่วย</a:t>
            </a:r>
            <a:r>
              <a:rPr lang="en-US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Unit Testing</a:t>
            </a:r>
          </a:p>
          <a:p>
            <a:pPr marL="0" indent="0" algn="thaiDist"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โครงสร้างข้อมูล </a:t>
            </a: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(Data Structure)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เป็นโครงสร้างข้อมูลท้องถิ่นที่มีขอบเขตอยู่ภายในหน่วยย่อย เพื่อทดสอบดูว่าข้อมูลที่ถูกจัดเก็บไว้ชั่วคราว มีความสมบูรณ์ถูกต้องในระหว่างการทำงานของอัลกอริธึมหรือไม่</a:t>
            </a:r>
          </a:p>
          <a:p>
            <a:pPr marL="0" indent="0" algn="thaiDist"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เงื่อนไขขอบเขต (</a:t>
            </a: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Boundary Condition)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ขอบเขตค่าข้อมูลที่โปรแกรมต้องประมวล โปรแกรมจะต้องทำงานภายใต้ขอบเขตข้อมูลที่กำหนดจึงจะถูกต้อง</a:t>
            </a:r>
          </a:p>
          <a:p>
            <a:pPr marL="0" indent="0" algn="thaiDist">
              <a:buSzPct val="50000"/>
              <a:buNone/>
            </a:pPr>
            <a:endParaRPr lang="th-TH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ตัวแทนหมายเลขภาพนิ่ง 5">
            <a:extLst>
              <a:ext uri="{FF2B5EF4-FFF2-40B4-BE49-F238E27FC236}">
                <a16:creationId xmlns:a16="http://schemas.microsoft.com/office/drawing/2014/main" id="{17B272EC-CEE5-1E19-AFD9-FA585742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10F3FF4-9C14-41CC-B640-D6696CB9328B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th-TH" altLang="th-TH" sz="140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6EFF1E2-9460-82E6-8266-FA8B11384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9456" y="1772816"/>
            <a:ext cx="9865096" cy="4023360"/>
          </a:xfrm>
        </p:spPr>
        <p:txBody>
          <a:bodyPr>
            <a:normAutofit/>
          </a:bodyPr>
          <a:lstStyle/>
          <a:p>
            <a:pPr marL="0" indent="0" algn="thaiDist"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เส้นทางการประมวลผลอิสระ </a:t>
            </a: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(Independent Process Path)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เส้นทางการทำงานที่แตกต่างกันตามเงื่อนไขที่ได้รับ เมื่อนำข้อมูลเข้าสู่โปรแกรมจะต้องมีเส้นทางอย่างน้อย </a:t>
            </a: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เส้นทางที่จะถูกเรียกใช้งาน</a:t>
            </a:r>
          </a:p>
          <a:p>
            <a:pPr marL="0" indent="0" algn="thaiDist"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เส้นทางการประมวลผลข้อผิดพลาดและการแสดงข้อผิดพลาด (</a:t>
            </a:r>
            <a:r>
              <a:rPr lang="en-US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Error Processing Path)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เมื่อมีข้อผิดพลาดเกิดขึ้น จะต้องส่งไปยังเส้นทางการประมวลผลข้อผิดพลาด เพื่อแจ้งให้ผู้ใช้งานและให้คำแนะนำต่อไป</a:t>
            </a:r>
          </a:p>
          <a:p>
            <a:pPr marL="0" indent="0" algn="thaiDist">
              <a:buSzPct val="50000"/>
              <a:buNone/>
            </a:pPr>
            <a:endParaRPr lang="th-TH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BDD75-DEAD-159E-D864-DC70F7D7D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557" y="3429000"/>
            <a:ext cx="4551635" cy="2594432"/>
          </a:xfrm>
          <a:prstGeom prst="rect">
            <a:avLst/>
          </a:prstGeom>
        </p:spPr>
      </p:pic>
      <p:cxnSp>
        <p:nvCxnSpPr>
          <p:cNvPr id="13323" name="Straight Connector 13322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13314" name="ตัวแทนหมายเลขภาพนิ่ง 5">
            <a:extLst>
              <a:ext uri="{FF2B5EF4-FFF2-40B4-BE49-F238E27FC236}">
                <a16:creationId xmlns:a16="http://schemas.microsoft.com/office/drawing/2014/main" id="{C8A369F9-2168-9D3C-3F87-3D7EECB5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E395400-B8E0-4078-97B9-E27CD23CAF18}" type="slidenum">
              <a:rPr lang="en-US" altLang="th-TH" sz="1900"/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8</a:t>
            </a:fld>
            <a:endParaRPr lang="th-TH" altLang="th-TH" sz="190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F988549-53A8-7C21-3EB8-58549EEFE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6873" y="1527426"/>
            <a:ext cx="7776864" cy="3670180"/>
          </a:xfrm>
        </p:spPr>
        <p:txBody>
          <a:bodyPr>
            <a:noAutofit/>
          </a:bodyPr>
          <a:lstStyle/>
          <a:p>
            <a:pPr marL="0" indent="0">
              <a:buSzPct val="50000"/>
              <a:buNone/>
            </a:pPr>
            <a:r>
              <a:rPr lang="th-TH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การทดสอบแบบกล่องขาว </a:t>
            </a:r>
            <a:r>
              <a:rPr lang="en-US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White box Testing</a:t>
            </a:r>
            <a:endParaRPr lang="th-TH" altLang="th-TH" sz="3600" b="1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ทดสอบว่าทุกเส้นทางในกระบวนการจะต้องสามารถทำงานได้อย่างถูกต้อง</a:t>
            </a:r>
          </a:p>
          <a:p>
            <a:pPr marL="0" indent="0"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ทดสอบการตัดสินใจทางตรรกะทุกค่าทั้งค่าจริงและเท็จ</a:t>
            </a:r>
          </a:p>
          <a:p>
            <a:pPr marL="0" indent="0"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ทำสอบการทำงานทุกการวนรอบ ตามจำนวนครั้งของการวนรอบ</a:t>
            </a:r>
          </a:p>
          <a:p>
            <a:pPr marL="0" indent="0"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ทดสอบโครงสร้างข้อมูลภายในให้ถูกต้องก่อนจะส่งประมวลผล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ตัวแทนหมายเลขภาพนิ่ง 5">
            <a:extLst>
              <a:ext uri="{FF2B5EF4-FFF2-40B4-BE49-F238E27FC236}">
                <a16:creationId xmlns:a16="http://schemas.microsoft.com/office/drawing/2014/main" id="{F51691D6-FE59-4BC3-CD1D-430414E6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98E6DFB-1F7C-4D47-98D1-7467DCC2BFC6}" type="slidenum">
              <a:rPr lang="en-US" altLang="th-TH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th-TH" altLang="th-TH" sz="14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EBDDD98-A518-4B92-D364-4C19835EC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124744"/>
            <a:ext cx="9247192" cy="4023360"/>
          </a:xfrm>
        </p:spPr>
        <p:txBody>
          <a:bodyPr>
            <a:normAutofit/>
          </a:bodyPr>
          <a:lstStyle/>
          <a:p>
            <a:pPr marL="0" indent="0">
              <a:buSzPct val="50000"/>
              <a:buNone/>
            </a:pPr>
            <a:r>
              <a:rPr lang="th-TH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การทดสอบแบบกล่องดำ </a:t>
            </a:r>
            <a:r>
              <a:rPr lang="en-US" alt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Black box Testing</a:t>
            </a:r>
          </a:p>
          <a:p>
            <a:pPr marL="0" indent="0">
              <a:buSzPct val="50000"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อาจจะเรียกได้ว่าเป็นการทดสอบเชิงพฤติกรรม คือ เป็นการทดสอบผลของการทำงานของซอฟต์แวร์ ในแต่ละหน้าที่ตามข้อกำหนดของความต้องการเท่านั้น</a:t>
            </a:r>
            <a:endParaRPr lang="en-US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590550" indent="-590550"/>
            <a:endParaRPr lang="th-TH" alt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02F5A-A85E-77B9-721E-CF0EFC561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2829986"/>
            <a:ext cx="8115300" cy="233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1277</TotalTime>
  <Words>1027</Words>
  <Application>Microsoft Office PowerPoint</Application>
  <PresentationFormat>Widescreen</PresentationFormat>
  <Paragraphs>100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Angsana New</vt:lpstr>
      <vt:lpstr>Arial</vt:lpstr>
      <vt:lpstr>Calibri</vt:lpstr>
      <vt:lpstr>Calibri Light</vt:lpstr>
      <vt:lpstr>Cordia New</vt:lpstr>
      <vt:lpstr>CordiaUPC</vt:lpstr>
      <vt:lpstr>SP SUAN DUSIT</vt:lpstr>
      <vt:lpstr>Wingdings</vt:lpstr>
      <vt:lpstr>Retrospect</vt:lpstr>
      <vt:lpstr>Chapter 11 : Software Testing</vt:lpstr>
      <vt:lpstr>การทดสอบซอฟต์แวร์ Software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Case Generator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Software Development</dc:title>
  <dc:creator>Somnuk Keretho</dc:creator>
  <cp:lastModifiedBy>Juthawut Chantaramalee</cp:lastModifiedBy>
  <cp:revision>144</cp:revision>
  <dcterms:created xsi:type="dcterms:W3CDTF">1997-11-07T14:07:18Z</dcterms:created>
  <dcterms:modified xsi:type="dcterms:W3CDTF">2025-03-26T02:55:55Z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sk@nontri.ku.ac.th</vt:lpwstr>
  </property>
  <property fmtid="{D5CDD505-2E9C-101B-9397-08002B2CF9AE}" pid="8" name="HomePage">
    <vt:lpwstr>http://www.cpe.ku.ac.th/~sk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D:\204541</vt:lpwstr>
  </property>
</Properties>
</file>